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61" r:id="rId5"/>
    <p:sldId id="258" r:id="rId6"/>
    <p:sldId id="259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77F6"/>
    <a:srgbClr val="EBEDF0"/>
    <a:srgbClr val="0A0A0A"/>
    <a:srgbClr val="0C0C0C"/>
    <a:srgbClr val="171717"/>
    <a:srgbClr val="66FF99"/>
    <a:srgbClr val="41CD52"/>
    <a:srgbClr val="B10A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5270" autoAdjust="0"/>
  </p:normalViewPr>
  <p:slideViewPr>
    <p:cSldViewPr snapToGrid="0">
      <p:cViewPr varScale="1">
        <p:scale>
          <a:sx n="99" d="100"/>
          <a:sy n="99" d="100"/>
        </p:scale>
        <p:origin x="9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9D150-0240-4EA3-A9E3-B3CFD47D5647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E947D4-FBCA-48EA-9C1C-B741D370EA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9735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Презентация для</a:t>
            </a:r>
            <a:r>
              <a:rPr lang="ru-RU" baseline="0" dirty="0" smtClean="0"/>
              <a:t> выступления к статье «</a:t>
            </a:r>
            <a:r>
              <a:rPr lang="ru-RU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Создание графической оболочки для с скрипта автоматизации процесса ежемесячного учета преподавательской нагрузке с помощью </a:t>
            </a:r>
            <a:r>
              <a:rPr lang="ru-RU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фреймворка</a:t>
            </a:r>
            <a:r>
              <a:rPr lang="ru-RU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 </a:t>
            </a:r>
            <a:r>
              <a:rPr lang="ru-RU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языке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endParaRPr lang="ru-RU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baseline="0" dirty="0" smtClean="0"/>
              <a:t>»</a:t>
            </a:r>
          </a:p>
          <a:p>
            <a:r>
              <a:rPr lang="ru-RU" baseline="0" dirty="0" smtClean="0"/>
              <a:t/>
            </a:r>
            <a:br>
              <a:rPr lang="ru-RU" baseline="0" dirty="0" smtClean="0"/>
            </a:br>
            <a:r>
              <a:rPr lang="ru-RU" baseline="0" dirty="0" smtClean="0"/>
              <a:t>Сегодня мы рассмотрим процесс создания </a:t>
            </a:r>
            <a:r>
              <a:rPr lang="en-US" baseline="0" dirty="0" smtClean="0"/>
              <a:t>GUI </a:t>
            </a:r>
            <a:r>
              <a:rPr lang="ru-RU" baseline="0" dirty="0" smtClean="0"/>
              <a:t>на </a:t>
            </a:r>
            <a:r>
              <a:rPr lang="en-US" baseline="0" dirty="0" smtClean="0"/>
              <a:t>Pyside6</a:t>
            </a:r>
            <a:r>
              <a:rPr lang="ar-SA" baseline="0" dirty="0" smtClean="0"/>
              <a:t> </a:t>
            </a:r>
            <a:r>
              <a:rPr lang="ru-RU" baseline="0" dirty="0" smtClean="0"/>
              <a:t>для ранее написанного мною скрипта для автоматизации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процесса ежемесячного учета преподавательской нагрузки.</a:t>
            </a: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 уверена, много кто со мной согласится, что графический интерфейс очень важен для взаимодействия пользователя и программы. Соответственно по этой причине я решила создать графическую оболочку для своего скрипта.</a:t>
            </a:r>
          </a:p>
          <a:p>
            <a:r>
              <a:rPr lang="ru-RU" baseline="0" dirty="0" smtClean="0"/>
              <a:t>Для данной цели я выбрала такую библиотеку как </a:t>
            </a:r>
            <a:r>
              <a:rPr lang="en-US" baseline="0" dirty="0" err="1" smtClean="0"/>
              <a:t>Pyside</a:t>
            </a:r>
            <a:r>
              <a:rPr lang="en-US" baseline="0" dirty="0" smtClean="0"/>
              <a:t> - 6</a:t>
            </a:r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947D4-FBCA-48EA-9C1C-B741D370EA9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2618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Библиотека </a:t>
            </a:r>
            <a:r>
              <a:rPr lang="en-US" sz="14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Pyside</a:t>
            </a:r>
            <a:r>
              <a:rPr lang="ru-RU" sz="1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-6</a:t>
            </a:r>
            <a:r>
              <a:rPr lang="ru-RU" sz="1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является привязкой языка </a:t>
            </a:r>
            <a:r>
              <a:rPr lang="ru-RU" sz="14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Python</a:t>
            </a:r>
            <a:r>
              <a:rPr lang="ru-RU" sz="1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к инструментарию </a:t>
            </a:r>
            <a:r>
              <a:rPr lang="ru-RU" sz="14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Qt</a:t>
            </a:r>
            <a:r>
              <a:rPr lang="ru-RU" sz="1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, совместимая на уровне </a:t>
            </a:r>
            <a:r>
              <a:rPr lang="ru-RU" sz="1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API</a:t>
            </a:r>
            <a:r>
              <a:rPr lang="ru-RU" sz="1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с </a:t>
            </a:r>
            <a:r>
              <a:rPr lang="ru-RU" sz="14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PyQt</a:t>
            </a:r>
            <a:r>
              <a:rPr lang="ru-RU" sz="1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.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отличие от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PyQt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PySide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доступна для свободного использования как в открытых, так и закрытых проектах.</a:t>
            </a:r>
            <a:endParaRPr lang="ru-RU" sz="1200" b="1" dirty="0" smtClean="0">
              <a:solidFill>
                <a:srgbClr val="2A77F6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rt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поскольку имеет лицензию свободного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программного обеспечения за авторством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Free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Foundation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947D4-FBCA-48EA-9C1C-B741D370EA9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746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Естественно перед началом</a:t>
            </a:r>
            <a:r>
              <a:rPr lang="ru-RU" baseline="0" dirty="0" smtClean="0"/>
              <a:t> работы следует установить данную библиотеку. </a:t>
            </a:r>
          </a:p>
          <a:p>
            <a:pPr rtl="0"/>
            <a:r>
              <a:rPr lang="ru-RU" baseline="0" dirty="0" smtClean="0"/>
              <a:t>Для создания Графической оболочки, я воспользовалась таким ПО как </a:t>
            </a:r>
            <a:r>
              <a:rPr lang="en-US" baseline="0" dirty="0" smtClean="0"/>
              <a:t>QT </a:t>
            </a:r>
            <a:r>
              <a:rPr lang="en-US" baseline="0" dirty="0" err="1" smtClean="0"/>
              <a:t>Disigner</a:t>
            </a:r>
            <a:r>
              <a:rPr lang="ar-SA" baseline="0" dirty="0" smtClean="0"/>
              <a:t> </a:t>
            </a:r>
            <a:r>
              <a:rPr lang="ru-RU" baseline="0" dirty="0" smtClean="0"/>
              <a:t>,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947D4-FBCA-48EA-9C1C-B741D370EA9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6754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данное программное обеспечение скачивается вместе с пакетом </a:t>
            </a:r>
            <a:r>
              <a:rPr lang="en-US" baseline="0" dirty="0" err="1" smtClean="0"/>
              <a:t>pyside</a:t>
            </a:r>
            <a:r>
              <a:rPr lang="ru-RU" baseline="0" dirty="0" smtClean="0"/>
              <a:t>, его можно найти если перейти в путь где лежит </a:t>
            </a:r>
            <a:r>
              <a:rPr lang="en-US" baseline="0" dirty="0" smtClean="0"/>
              <a:t>python </a:t>
            </a:r>
            <a:r>
              <a:rPr lang="ru-RU" baseline="0" dirty="0" err="1" smtClean="0"/>
              <a:t>экзешник</a:t>
            </a:r>
            <a:r>
              <a:rPr lang="ru-RU" baseline="0" dirty="0" smtClean="0"/>
              <a:t>. Там находим папку</a:t>
            </a:r>
            <a:r>
              <a:rPr lang="ar-SA" baseline="0" dirty="0" smtClean="0"/>
              <a:t> </a:t>
            </a:r>
            <a:r>
              <a:rPr lang="ru-RU" baseline="0" dirty="0" err="1" smtClean="0"/>
              <a:t>скриптс</a:t>
            </a:r>
            <a:r>
              <a:rPr lang="ru-RU" baseline="0" dirty="0" smtClean="0"/>
              <a:t> внутри которой лежит файл. Вы его находите и запускаете. Как вы видите открылось ПО </a:t>
            </a:r>
            <a:r>
              <a:rPr lang="en-US" baseline="0" dirty="0" smtClean="0"/>
              <a:t>QT designer.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В случаи если это сложно для вас или вы не нашли нужный файлик, можете просто скачать доп. В инете.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947D4-FBCA-48EA-9C1C-B741D370EA9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0502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Вообще</a:t>
            </a:r>
            <a:r>
              <a:rPr lang="ru-RU" baseline="0" dirty="0" smtClean="0"/>
              <a:t> </a:t>
            </a:r>
            <a:r>
              <a:rPr lang="ru-RU" baseline="0" dirty="0" err="1" smtClean="0"/>
              <a:t>чтотакое</a:t>
            </a:r>
            <a:r>
              <a:rPr lang="ru-RU" baseline="0" dirty="0" smtClean="0"/>
              <a:t> </a:t>
            </a:r>
            <a:r>
              <a:rPr lang="en-US" baseline="0" dirty="0" smtClean="0"/>
              <a:t>: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947D4-FBCA-48EA-9C1C-B741D370EA9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4784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CBE75-4166-4A6B-92CE-5A419131FADD}" type="datetime1">
              <a:rPr lang="ru-RU" smtClean="0"/>
              <a:t>15.01.2023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529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BE86-1459-4232-86E8-1591C63BCA7C}" type="datetime1">
              <a:rPr lang="ru-RU" smtClean="0"/>
              <a:t>15.01.2023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3933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5B12F-37E6-4D89-B1B4-FE10ADD4161C}" type="datetime1">
              <a:rPr lang="ru-RU" smtClean="0"/>
              <a:t>15.01.2023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9503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06C4-300D-46E1-A59E-98DC75E3111A}" type="datetime1">
              <a:rPr lang="ru-RU" smtClean="0"/>
              <a:t>15.01.2023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185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0FAA-1CB0-47BF-9752-EE14B30A3221}" type="datetime1">
              <a:rPr lang="ru-RU" smtClean="0"/>
              <a:t>15.01.2023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0431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9F64B-8FCF-4FDC-AB3F-CA9C1692F8BC}" type="datetime1">
              <a:rPr lang="ru-RU" smtClean="0"/>
              <a:t>15.01.2023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3030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4027C-433F-482C-B99D-8E76BB1685CC}" type="datetime1">
              <a:rPr lang="ru-RU" smtClean="0"/>
              <a:t>15.01.2023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5517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E469D-B22D-46CC-9432-31D2CFE7F262}" type="datetime1">
              <a:rPr lang="ru-RU" smtClean="0"/>
              <a:t>15.01.2023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2993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56CE4-FD3A-4A49-B244-5E2CE6223BC5}" type="datetime1">
              <a:rPr lang="ru-RU" smtClean="0"/>
              <a:t>15.01.2023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0354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A1550-3FB9-4F98-9155-C78E298CE967}" type="datetime1">
              <a:rPr lang="ru-RU" smtClean="0"/>
              <a:t>15.01.2023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538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31EC8-991D-464C-86A6-E8E93FBBFEB4}" type="datetime1">
              <a:rPr lang="ru-RU" smtClean="0"/>
              <a:t>15.01.2023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5909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91E4F-D27F-4DF3-A5C2-509B72B23274}" type="datetime1">
              <a:rPr lang="ru-RU" smtClean="0"/>
              <a:t>15.01.2023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0048B-925E-4A6B-90BB-5A60D075A0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8109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3.mp4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060" y="1011883"/>
            <a:ext cx="3923344" cy="409008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18983" y="2233142"/>
            <a:ext cx="6293708" cy="1647567"/>
          </a:xfrm>
        </p:spPr>
        <p:txBody>
          <a:bodyPr>
            <a:noAutofit/>
          </a:bodyPr>
          <a:lstStyle/>
          <a:p>
            <a:pPr algn="l"/>
            <a:r>
              <a:rPr lang="ru-RU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Создание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графической </a:t>
            </a:r>
            <a:r>
              <a:rPr lang="ru-RU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оболочки </a:t>
            </a:r>
            <a:r>
              <a:rPr lang="ru-RU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с </a:t>
            </a:r>
            <a:r>
              <a:rPr lang="ru-RU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помощью </a:t>
            </a:r>
            <a:r>
              <a:rPr lang="ru-RU" sz="3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фреймворка</a:t>
            </a:r>
            <a:r>
              <a:rPr lang="ru-RU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QT на языке </a:t>
            </a:r>
            <a:r>
              <a:rPr lang="ru-RU" sz="32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Python</a:t>
            </a:r>
            <a:endParaRPr lang="ru-RU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1730680" y="6492875"/>
            <a:ext cx="461319" cy="365125"/>
          </a:xfrm>
        </p:spPr>
        <p:txBody>
          <a:bodyPr/>
          <a:lstStyle/>
          <a:p>
            <a:r>
              <a:rPr lang="en-US" dirty="0" smtClean="0"/>
              <a:t>1</a:t>
            </a:r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8847438" y="6384324"/>
            <a:ext cx="2957384" cy="0"/>
          </a:xfrm>
          <a:prstGeom prst="straightConnector1">
            <a:avLst/>
          </a:prstGeom>
          <a:ln>
            <a:solidFill>
              <a:srgbClr val="2A77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Скругленный прямоугольник 13"/>
          <p:cNvSpPr/>
          <p:nvPr/>
        </p:nvSpPr>
        <p:spPr>
          <a:xfrm>
            <a:off x="518983" y="4196615"/>
            <a:ext cx="5285051" cy="365760"/>
          </a:xfrm>
          <a:prstGeom prst="roundRect">
            <a:avLst>
              <a:gd name="adj" fmla="val 42983"/>
            </a:avLst>
          </a:prstGeom>
          <a:solidFill>
            <a:srgbClr val="2A77F6">
              <a:alpha val="85098"/>
            </a:srgbClr>
          </a:solidFill>
          <a:ln>
            <a:solidFill>
              <a:srgbClr val="2A77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МОСКОВСКИЙ </a:t>
            </a:r>
            <a:r>
              <a:rPr lang="ru-RU" sz="2000" dirty="0" smtClea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УНИВЕРСИТЕТ</a:t>
            </a:r>
            <a:r>
              <a:rPr lang="ru-RU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ИМЕНИ С.Ю. </a:t>
            </a:r>
            <a:r>
              <a:rPr lang="ru-RU" dirty="0" smtClean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ВИТТЕ</a:t>
            </a:r>
            <a:endParaRPr lang="ru-RU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5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18205" y="1685582"/>
            <a:ext cx="610629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b="1" dirty="0" smtClean="0">
                <a:solidFill>
                  <a:srgbClr val="2A77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ЧТО ТАКОЕ </a:t>
            </a:r>
            <a:r>
              <a:rPr lang="en-US" sz="3200" b="1" dirty="0" smtClean="0">
                <a:solidFill>
                  <a:srgbClr val="2A77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PYSIDE6?</a:t>
            </a:r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35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Pyside</a:t>
            </a:r>
            <a:r>
              <a:rPr lang="ru-RU" sz="35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-6</a:t>
            </a:r>
            <a:r>
              <a:rPr lang="ru-RU" sz="3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является привязкой языка </a:t>
            </a:r>
            <a:r>
              <a:rPr lang="ru-RU" sz="35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Python</a:t>
            </a:r>
            <a:r>
              <a:rPr lang="ru-RU" sz="3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к инструментарию </a:t>
            </a:r>
            <a:r>
              <a:rPr lang="ru-RU" sz="35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Qt</a:t>
            </a:r>
            <a:r>
              <a:rPr lang="ru-RU" sz="3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, совместимая на уровне </a:t>
            </a:r>
            <a:r>
              <a:rPr lang="ru-RU" sz="35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API</a:t>
            </a:r>
            <a:r>
              <a:rPr lang="ru-RU" sz="3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с </a:t>
            </a:r>
            <a:r>
              <a:rPr lang="ru-RU" sz="3500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PyQt</a:t>
            </a:r>
            <a:r>
              <a:rPr lang="ru-RU" sz="32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. </a:t>
            </a:r>
            <a:endParaRPr lang="ru-RU" sz="3200" b="1" dirty="0">
              <a:solidFill>
                <a:srgbClr val="2A77F6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11856308" y="6492875"/>
            <a:ext cx="335692" cy="365125"/>
          </a:xfrm>
        </p:spPr>
        <p:txBody>
          <a:bodyPr/>
          <a:lstStyle/>
          <a:p>
            <a:r>
              <a:rPr lang="en-US" dirty="0" smtClean="0"/>
              <a:t>2</a:t>
            </a:r>
            <a:endParaRPr lang="ru-RU" dirty="0"/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 flipV="1">
            <a:off x="7512000" y="2533649"/>
            <a:ext cx="4680000" cy="2381"/>
          </a:xfrm>
          <a:prstGeom prst="line">
            <a:avLst/>
          </a:prstGeom>
          <a:ln w="12700">
            <a:solidFill>
              <a:srgbClr val="2A77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Рисунок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1" y="1877612"/>
            <a:ext cx="3977458" cy="2916803"/>
          </a:xfrm>
          <a:prstGeom prst="rect">
            <a:avLst/>
          </a:prstGeom>
        </p:spPr>
      </p:pic>
      <p:cxnSp>
        <p:nvCxnSpPr>
          <p:cNvPr id="16" name="Прямая со стрелкой 15"/>
          <p:cNvCxnSpPr/>
          <p:nvPr/>
        </p:nvCxnSpPr>
        <p:spPr>
          <a:xfrm>
            <a:off x="8847438" y="6384324"/>
            <a:ext cx="2957384" cy="0"/>
          </a:xfrm>
          <a:prstGeom prst="straightConnector1">
            <a:avLst/>
          </a:prstGeom>
          <a:ln>
            <a:solidFill>
              <a:srgbClr val="2A77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021" y="539015"/>
            <a:ext cx="3185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МОСКОВСКИЙ УНИВЕРСИТЕТ ИМЕНИ С.Ю. ВИТТЕ</a:t>
            </a:r>
          </a:p>
          <a:p>
            <a:endParaRPr lang="ru-RU" sz="1000" dirty="0">
              <a:solidFill>
                <a:schemeClr val="accent1">
                  <a:lumMod val="60000"/>
                  <a:lumOff val="4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82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11788876" y="6587613"/>
            <a:ext cx="403123" cy="270387"/>
          </a:xfrm>
        </p:spPr>
        <p:txBody>
          <a:bodyPr/>
          <a:lstStyle/>
          <a:p>
            <a:r>
              <a:rPr lang="en-US" dirty="0" smtClean="0"/>
              <a:t>3</a:t>
            </a:r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990735" y="5289753"/>
            <a:ext cx="5751872" cy="373627"/>
          </a:xfrm>
          <a:prstGeom prst="roundRect">
            <a:avLst>
              <a:gd name="adj" fmla="val 50000"/>
            </a:avLst>
          </a:prstGeom>
          <a:solidFill>
            <a:srgbClr val="2A77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+mj-lt"/>
              </a:rPr>
              <a:t>Установка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 Pyside6</a:t>
            </a:r>
            <a:r>
              <a:rPr lang="ru-RU" sz="2000" dirty="0">
                <a:solidFill>
                  <a:schemeClr val="bg1"/>
                </a:solidFill>
                <a:latin typeface="+mj-lt"/>
              </a:rPr>
              <a:t> через установщик </a:t>
            </a:r>
            <a:r>
              <a:rPr lang="en-US" sz="2000" dirty="0" smtClean="0">
                <a:solidFill>
                  <a:schemeClr val="bg1"/>
                </a:solidFill>
                <a:latin typeface="+mj-lt"/>
              </a:rPr>
              <a:t>pip</a:t>
            </a:r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>
            <a:off x="8831492" y="6354827"/>
            <a:ext cx="2957384" cy="0"/>
          </a:xfrm>
          <a:prstGeom prst="straightConnector1">
            <a:avLst/>
          </a:prstGeom>
          <a:ln>
            <a:solidFill>
              <a:srgbClr val="2A77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nstall pyside6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9527"/>
          <a:stretch/>
        </p:blipFill>
        <p:spPr>
          <a:xfrm>
            <a:off x="0" y="994418"/>
            <a:ext cx="8982930" cy="429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11805616" y="6492875"/>
            <a:ext cx="386384" cy="365125"/>
          </a:xfrm>
        </p:spPr>
        <p:txBody>
          <a:bodyPr/>
          <a:lstStyle/>
          <a:p>
            <a:r>
              <a:rPr lang="en-US" dirty="0" smtClean="0"/>
              <a:t>4</a:t>
            </a:r>
          </a:p>
        </p:txBody>
      </p:sp>
      <p:pic>
        <p:nvPicPr>
          <p:cNvPr id="6" name="путь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1060812"/>
            <a:ext cx="7767016" cy="4721191"/>
          </a:xfrm>
          <a:prstGeom prst="rect">
            <a:avLst/>
          </a:prstGeom>
        </p:spPr>
      </p:pic>
      <p:pic>
        <p:nvPicPr>
          <p:cNvPr id="7" name="запуск кьюти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937633" y="1060811"/>
            <a:ext cx="8254367" cy="4721191"/>
          </a:xfrm>
          <a:prstGeom prst="rect">
            <a:avLst/>
          </a:prstGeom>
        </p:spPr>
      </p:pic>
      <p:sp>
        <p:nvSpPr>
          <p:cNvPr id="10" name="Скругленная прямоугольная выноска 9"/>
          <p:cNvSpPr/>
          <p:nvPr/>
        </p:nvSpPr>
        <p:spPr>
          <a:xfrm>
            <a:off x="1337186" y="392215"/>
            <a:ext cx="3480620" cy="530943"/>
          </a:xfrm>
          <a:prstGeom prst="wedgeRoundRectCallout">
            <a:avLst>
              <a:gd name="adj1" fmla="val -40379"/>
              <a:gd name="adj2" fmla="val 92593"/>
              <a:gd name="adj3" fmla="val 16667"/>
            </a:avLst>
          </a:prstGeom>
          <a:solidFill>
            <a:srgbClr val="2A77F6"/>
          </a:solidFill>
          <a:ln>
            <a:solidFill>
              <a:srgbClr val="2A77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>
                <a:latin typeface="+mj-lt"/>
              </a:rPr>
              <a:t>Находим скрипт</a:t>
            </a:r>
            <a:r>
              <a:rPr lang="en-US" sz="1400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pyside6-designer.exe</a:t>
            </a:r>
            <a:endParaRPr lang="ru-RU" dirty="0">
              <a:latin typeface="+mj-lt"/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>
            <a:off x="8975258" y="6403988"/>
            <a:ext cx="2957384" cy="0"/>
          </a:xfrm>
          <a:prstGeom prst="straightConnector1">
            <a:avLst/>
          </a:prstGeom>
          <a:ln>
            <a:solidFill>
              <a:srgbClr val="2A77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Загнутый угол 14"/>
          <p:cNvSpPr/>
          <p:nvPr/>
        </p:nvSpPr>
        <p:spPr>
          <a:xfrm>
            <a:off x="9940414" y="0"/>
            <a:ext cx="2251586" cy="4572000"/>
          </a:xfrm>
          <a:prstGeom prst="foldedCorner">
            <a:avLst/>
          </a:prstGeom>
          <a:solidFill>
            <a:srgbClr val="2A77F6"/>
          </a:solidFill>
          <a:ln>
            <a:solidFill>
              <a:srgbClr val="2A77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solidFill>
                  <a:schemeClr val="bg1"/>
                </a:solidFill>
                <a:latin typeface="+mj-lt"/>
              </a:rPr>
              <a:t>для того чтобы найти нужный </a:t>
            </a:r>
            <a:r>
              <a:rPr lang="ru-RU" sz="2800" dirty="0" smtClean="0">
                <a:solidFill>
                  <a:schemeClr val="bg1"/>
                </a:solidFill>
                <a:latin typeface="+mj-lt"/>
              </a:rPr>
              <a:t>путь </a:t>
            </a:r>
            <a:r>
              <a:rPr lang="ru-RU" sz="2000" dirty="0" smtClean="0">
                <a:solidFill>
                  <a:schemeClr val="bg1"/>
                </a:solidFill>
                <a:latin typeface="+mj-lt"/>
              </a:rPr>
              <a:t>в командной строке впишите команду 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  <a:latin typeface="+mj-lt"/>
              </a:rPr>
              <a:t>where python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091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24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2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с двумя усеченными противолежащими углами 4"/>
          <p:cNvSpPr/>
          <p:nvPr/>
        </p:nvSpPr>
        <p:spPr>
          <a:xfrm>
            <a:off x="0" y="0"/>
            <a:ext cx="12191999" cy="6858000"/>
          </a:xfrm>
          <a:prstGeom prst="snip2DiagRect">
            <a:avLst>
              <a:gd name="adj1" fmla="val 0"/>
              <a:gd name="adj2" fmla="val 40282"/>
            </a:avLst>
          </a:prstGeom>
          <a:solidFill>
            <a:srgbClr val="2A77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800" b="1" dirty="0" smtClean="0">
                <a:solidFill>
                  <a:srgbClr val="66FF9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QT </a:t>
            </a:r>
            <a:r>
              <a:rPr lang="ru-RU" sz="4800" b="1" dirty="0" err="1" smtClean="0">
                <a:solidFill>
                  <a:srgbClr val="66FF9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Disigner</a:t>
            </a:r>
            <a:endParaRPr lang="ru-RU" sz="4800" b="1" dirty="0" smtClean="0">
              <a:solidFill>
                <a:srgbClr val="66FF99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endParaRPr lang="ru-RU" dirty="0" smtClean="0"/>
          </a:p>
          <a:p>
            <a:r>
              <a:rPr lang="ru-RU" sz="28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Кросплатформенное</a:t>
            </a:r>
            <a:r>
              <a:rPr lang="ru-RU" sz="28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свободное</a:t>
            </a:r>
            <a:endParaRPr lang="en-US" sz="2800" dirty="0" smtClean="0">
              <a:solidFill>
                <a:schemeClr val="accent6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28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приложение для разработки </a:t>
            </a:r>
            <a:endParaRPr lang="en-US" sz="2800" dirty="0" smtClean="0">
              <a:solidFill>
                <a:schemeClr val="accent6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28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GUI для программ, использующих </a:t>
            </a:r>
            <a:endParaRPr lang="en-US" sz="2800" dirty="0" smtClean="0">
              <a:solidFill>
                <a:schemeClr val="accent6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28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библиотеку QT</a:t>
            </a:r>
            <a:endParaRPr lang="en-US" sz="2800" dirty="0" smtClean="0">
              <a:solidFill>
                <a:schemeClr val="accent6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sz="2800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ru-RU" sz="2800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11848698" y="6492875"/>
            <a:ext cx="343301" cy="365125"/>
          </a:xfrm>
        </p:spPr>
        <p:txBody>
          <a:bodyPr/>
          <a:lstStyle/>
          <a:p>
            <a:r>
              <a:rPr lang="en-US" dirty="0" smtClean="0"/>
              <a:t>3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t="517" r="1586"/>
          <a:stretch/>
        </p:blipFill>
        <p:spPr>
          <a:xfrm>
            <a:off x="7578827" y="1270534"/>
            <a:ext cx="3750108" cy="30042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828" y="4551580"/>
            <a:ext cx="1006908" cy="2649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9" name="Прямая со стрелкой 8"/>
          <p:cNvCxnSpPr/>
          <p:nvPr/>
        </p:nvCxnSpPr>
        <p:spPr>
          <a:xfrm>
            <a:off x="8847438" y="6384324"/>
            <a:ext cx="2957384" cy="0"/>
          </a:xfrm>
          <a:prstGeom prst="straightConnector1">
            <a:avLst/>
          </a:prstGeom>
          <a:ln w="19050">
            <a:solidFill>
              <a:srgbClr val="41CD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105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с двумя усеченными противолежащими углами 4"/>
          <p:cNvSpPr/>
          <p:nvPr/>
        </p:nvSpPr>
        <p:spPr>
          <a:xfrm>
            <a:off x="0" y="0"/>
            <a:ext cx="12191999" cy="6858000"/>
          </a:xfrm>
          <a:prstGeom prst="snip2DiagRect">
            <a:avLst>
              <a:gd name="adj1" fmla="val 0"/>
              <a:gd name="adj2" fmla="val 40282"/>
            </a:avLst>
          </a:prstGeom>
          <a:solidFill>
            <a:srgbClr val="2A77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800" b="1" dirty="0" smtClean="0">
                <a:solidFill>
                  <a:srgbClr val="66FF9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QT </a:t>
            </a:r>
            <a:r>
              <a:rPr lang="ru-RU" sz="4800" b="1" dirty="0" err="1" smtClean="0">
                <a:solidFill>
                  <a:srgbClr val="66FF9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Disigner</a:t>
            </a:r>
            <a:endParaRPr lang="ru-RU" sz="4800" b="1" dirty="0" smtClean="0">
              <a:solidFill>
                <a:srgbClr val="66FF99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endParaRPr lang="ru-RU" dirty="0" smtClean="0"/>
          </a:p>
          <a:p>
            <a:r>
              <a:rPr lang="ru-RU" sz="28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Кросплатформенное</a:t>
            </a:r>
            <a:r>
              <a:rPr lang="ru-RU" sz="28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свободное</a:t>
            </a:r>
            <a:endParaRPr lang="en-US" sz="2800" dirty="0" smtClean="0">
              <a:solidFill>
                <a:schemeClr val="accent6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28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приложение для разработки </a:t>
            </a:r>
            <a:endParaRPr lang="en-US" sz="2800" dirty="0" smtClean="0">
              <a:solidFill>
                <a:schemeClr val="accent6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28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GUI для программ, использующих </a:t>
            </a:r>
            <a:endParaRPr lang="en-US" sz="2800" dirty="0" smtClean="0">
              <a:solidFill>
                <a:schemeClr val="accent6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28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библиотеку QT</a:t>
            </a:r>
            <a:endParaRPr lang="en-US" sz="2800" dirty="0" smtClean="0">
              <a:solidFill>
                <a:schemeClr val="accent6">
                  <a:lumMod val="20000"/>
                  <a:lumOff val="80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sz="2800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ru-RU" sz="2800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11848698" y="6492875"/>
            <a:ext cx="343301" cy="365125"/>
          </a:xfrm>
        </p:spPr>
        <p:txBody>
          <a:bodyPr/>
          <a:lstStyle/>
          <a:p>
            <a:r>
              <a:rPr lang="en-US" dirty="0" smtClean="0"/>
              <a:t>3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t="517" r="1586"/>
          <a:stretch/>
        </p:blipFill>
        <p:spPr>
          <a:xfrm>
            <a:off x="7578827" y="1270534"/>
            <a:ext cx="3750108" cy="30042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828" y="4551580"/>
            <a:ext cx="1006908" cy="2649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9" name="Прямая со стрелкой 8"/>
          <p:cNvCxnSpPr/>
          <p:nvPr/>
        </p:nvCxnSpPr>
        <p:spPr>
          <a:xfrm>
            <a:off x="8847438" y="6384324"/>
            <a:ext cx="2957384" cy="0"/>
          </a:xfrm>
          <a:prstGeom prst="straightConnector1">
            <a:avLst/>
          </a:prstGeom>
          <a:ln w="19050">
            <a:solidFill>
              <a:srgbClr val="41CD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686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269</Words>
  <Application>Microsoft Office PowerPoint</Application>
  <PresentationFormat>Широкоэкранный</PresentationFormat>
  <Paragraphs>51</Paragraphs>
  <Slides>6</Slides>
  <Notes>5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Courier New</vt:lpstr>
      <vt:lpstr>Тема Office</vt:lpstr>
      <vt:lpstr>Создание графической оболочки с помощью фреймворка QT на языке Python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графической оболочки для с скрипта автоматизации процесса ежемесячного учета преподавательской нагрузке с помощью фреймворка QT на языке Python</dc:title>
  <dc:creator>Даова Джамиля Зурабовна</dc:creator>
  <cp:lastModifiedBy>Даова Джамиля Зурабовна</cp:lastModifiedBy>
  <cp:revision>16</cp:revision>
  <dcterms:created xsi:type="dcterms:W3CDTF">2023-01-15T08:22:52Z</dcterms:created>
  <dcterms:modified xsi:type="dcterms:W3CDTF">2023-01-15T13:18:53Z</dcterms:modified>
</cp:coreProperties>
</file>

<file path=docProps/thumbnail.jpeg>
</file>